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5" r:id="rId13"/>
  </p:sldIdLst>
  <p:sldSz cx="18288000" cy="10287000"/>
  <p:notesSz cx="6858000" cy="9144000"/>
  <p:embeddedFontLst>
    <p:embeddedFont>
      <p:font typeface="Calibri (MS)" panose="020F0502020204030204" pitchFamily="34" charset="0"/>
      <p:regular r:id="rId14"/>
    </p:embeddedFont>
    <p:embeddedFont>
      <p:font typeface="Calibri (MS) Bold" panose="020F070203040403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>
        <p:scale>
          <a:sx n="61" d="100"/>
          <a:sy n="61" d="100"/>
        </p:scale>
        <p:origin x="1400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11466" y="2765840"/>
            <a:ext cx="15076474" cy="377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5229">
                <a:solidFill>
                  <a:srgbClr val="000000"/>
                </a:solidFill>
                <a:latin typeface="Calibri (MS) Bold"/>
              </a:rPr>
              <a:t>Economic Analysis of Restaurant Business Establishment: A comparative study of property, equipment, and Raw material sourcing strategies</a:t>
            </a:r>
          </a:p>
          <a:p>
            <a:pPr algn="ctr">
              <a:lnSpc>
                <a:spcPts val="7320"/>
              </a:lnSpc>
            </a:pPr>
            <a:endParaRPr lang="en-US" sz="5229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462717" y="6449009"/>
            <a:ext cx="3328527" cy="3365239"/>
          </a:xfrm>
          <a:custGeom>
            <a:avLst/>
            <a:gdLst/>
            <a:ahLst/>
            <a:cxnLst/>
            <a:rect l="l" t="t" r="r" b="b"/>
            <a:pathLst>
              <a:path w="3328527" h="3365239">
                <a:moveTo>
                  <a:pt x="0" y="0"/>
                </a:moveTo>
                <a:lnTo>
                  <a:pt x="3328527" y="0"/>
                </a:lnTo>
                <a:lnTo>
                  <a:pt x="3328527" y="3365239"/>
                </a:lnTo>
                <a:lnTo>
                  <a:pt x="0" y="3365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404244" y="6278709"/>
            <a:ext cx="3917600" cy="3705838"/>
          </a:xfrm>
          <a:custGeom>
            <a:avLst/>
            <a:gdLst/>
            <a:ahLst/>
            <a:cxnLst/>
            <a:rect l="l" t="t" r="r" b="b"/>
            <a:pathLst>
              <a:path w="3917600" h="3705838">
                <a:moveTo>
                  <a:pt x="0" y="0"/>
                </a:moveTo>
                <a:lnTo>
                  <a:pt x="3917600" y="0"/>
                </a:lnTo>
                <a:lnTo>
                  <a:pt x="3917600" y="3705839"/>
                </a:lnTo>
                <a:lnTo>
                  <a:pt x="0" y="37058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025968" y="6164409"/>
            <a:ext cx="12236064" cy="3444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By-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Deep Bhattacharjee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Deveeka Ravi Meshram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Mufaddal Saifuddin Husain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Phani Sahithi Inturi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Raghav Luthra</a:t>
            </a:r>
          </a:p>
          <a:p>
            <a:pPr algn="ctr">
              <a:lnSpc>
                <a:spcPts val="3867"/>
              </a:lnSpc>
            </a:pPr>
            <a:r>
              <a:rPr lang="en-US" sz="2762">
                <a:solidFill>
                  <a:srgbClr val="000000"/>
                </a:solidFill>
                <a:latin typeface="Calibri (MS)"/>
              </a:rPr>
              <a:t>Tushar Pralhad Pathak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41884" y="752475"/>
            <a:ext cx="9473803" cy="130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4"/>
              </a:lnSpc>
            </a:pPr>
            <a:r>
              <a:rPr lang="en-US" sz="6774">
                <a:solidFill>
                  <a:srgbClr val="000000"/>
                </a:solidFill>
                <a:latin typeface="Calibri (MS) Bold"/>
              </a:rPr>
              <a:t>EMGT6225 TEAM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285F371-118F-7F89-1A3F-46EEBF0F0D34}"/>
              </a:ext>
            </a:extLst>
          </p:cNvPr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A7F09-C375-562A-FB1D-AAA701260B49}"/>
              </a:ext>
            </a:extLst>
          </p:cNvPr>
          <p:cNvSpPr txBox="1"/>
          <p:nvPr/>
        </p:nvSpPr>
        <p:spPr>
          <a:xfrm>
            <a:off x="3952888" y="1036003"/>
            <a:ext cx="10403076" cy="1103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Data Analysis – Property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E2DBF-E7BF-35F9-8333-1325C38E7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" y="3777656"/>
            <a:ext cx="18281111" cy="39130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ED161C-2F9B-0625-7FB5-4D3F79B52C36}"/>
              </a:ext>
            </a:extLst>
          </p:cNvPr>
          <p:cNvSpPr txBox="1"/>
          <p:nvPr/>
        </p:nvSpPr>
        <p:spPr>
          <a:xfrm>
            <a:off x="5247443" y="7963267"/>
            <a:ext cx="69386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Buying a </a:t>
            </a:r>
            <a:r>
              <a:rPr lang="en-US" sz="3200" b="1" dirty="0">
                <a:solidFill>
                  <a:srgbClr val="FF0000"/>
                </a:solidFill>
                <a:latin typeface="Calibri"/>
              </a:rPr>
              <a:t>new property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145189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285F371-118F-7F89-1A3F-46EEBF0F0D34}"/>
              </a:ext>
            </a:extLst>
          </p:cNvPr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A7F09-C375-562A-FB1D-AAA701260B49}"/>
              </a:ext>
            </a:extLst>
          </p:cNvPr>
          <p:cNvSpPr txBox="1"/>
          <p:nvPr/>
        </p:nvSpPr>
        <p:spPr>
          <a:xfrm>
            <a:off x="3952888" y="1036003"/>
            <a:ext cx="10403076" cy="1103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Data Analysis – Equipment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C2CE4-766E-139F-C6E1-2131C1F9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" y="3403252"/>
            <a:ext cx="18288000" cy="39145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405C0F-DBE0-7C11-436B-833FAB30692B}"/>
              </a:ext>
            </a:extLst>
          </p:cNvPr>
          <p:cNvSpPr txBox="1"/>
          <p:nvPr/>
        </p:nvSpPr>
        <p:spPr>
          <a:xfrm>
            <a:off x="4800600" y="7707489"/>
            <a:ext cx="7162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Buying </a:t>
            </a:r>
            <a:r>
              <a:rPr lang="en-US" sz="3200" b="1" dirty="0">
                <a:solidFill>
                  <a:srgbClr val="FF0000"/>
                </a:solidFill>
                <a:latin typeface="Calibri"/>
              </a:rPr>
              <a:t>New equipment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881081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713" y="278416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57081" y="482085"/>
            <a:ext cx="11238756" cy="17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libri (MS) Bold"/>
              </a:rPr>
              <a:t>Final Recommendation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86333" y="3150668"/>
            <a:ext cx="13503729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Calibri (MS)"/>
              </a:rPr>
              <a:t>Case 8 is Recommended: Rent property, acquire new equipment, and opt for wholesale raw material sourcing for optimal cost management and long-term profitability.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69872" y="6161960"/>
            <a:ext cx="13525965" cy="917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Calibri (MS)"/>
              </a:rPr>
              <a:t>Case 5 Recommendation: Avoid due to high initial investment, escalating operational costs, and limited potential for profitability, making it an unattractive option for restaurant establishment.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17421" y="9144000"/>
            <a:ext cx="3287316" cy="5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Tushar Pralhad Pathak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2FE5262-4C96-8F52-67B9-2C3C7E33ED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847008"/>
              </p:ext>
            </p:extLst>
          </p:nvPr>
        </p:nvGraphicFramePr>
        <p:xfrm>
          <a:off x="283712" y="4204922"/>
          <a:ext cx="17805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17805400" imgH="215900" progId="Excel.Sheet.12">
                  <p:embed/>
                </p:oleObj>
              </mc:Choice>
              <mc:Fallback>
                <p:oleObj name="Worksheet" r:id="rId3" imgW="17805400" imgH="215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712" y="4204922"/>
                        <a:ext cx="17805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B372964-B441-6522-AE41-59AEAA8B5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12" y="7389097"/>
            <a:ext cx="17805399" cy="2182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52617" y="1741543"/>
            <a:ext cx="6182767" cy="2209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000000"/>
                </a:solidFill>
                <a:latin typeface="Calibri (MS) Bold"/>
              </a:rPr>
              <a:t>Problem Statement</a:t>
            </a:r>
          </a:p>
          <a:p>
            <a:pPr algn="ctr">
              <a:lnSpc>
                <a:spcPts val="8399"/>
              </a:lnSpc>
            </a:pPr>
            <a:endParaRPr lang="en-US" sz="5999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17690" y="3808468"/>
            <a:ext cx="15741610" cy="2676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1"/>
              </a:lnSpc>
            </a:pPr>
            <a:r>
              <a:rPr lang="en-US" sz="3743">
                <a:solidFill>
                  <a:srgbClr val="000000"/>
                </a:solidFill>
                <a:latin typeface="Calibri (MS) Bold"/>
              </a:rPr>
              <a:t>Comparative analysis of 12 restaurant scenarios in Boston: </a:t>
            </a:r>
            <a:r>
              <a:rPr lang="en-US" sz="3743">
                <a:solidFill>
                  <a:srgbClr val="CC0101"/>
                </a:solidFill>
                <a:latin typeface="Calibri (MS) Bold"/>
              </a:rPr>
              <a:t>Property, equipment, and raw material procurement</a:t>
            </a:r>
            <a:r>
              <a:rPr lang="en-US" sz="3743">
                <a:solidFill>
                  <a:srgbClr val="000000"/>
                </a:solidFill>
                <a:latin typeface="Calibri (MS) Bold"/>
              </a:rPr>
              <a:t> decisions over 10 years. Evaluating economic viability with FW, NPV, and payback period. Tailored insights for strategic decision-making</a:t>
            </a:r>
          </a:p>
        </p:txBody>
      </p:sp>
      <p:sp>
        <p:nvSpPr>
          <p:cNvPr id="4" name="Freeform 4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422021" y="8693404"/>
            <a:ext cx="3443957" cy="101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Deveeka Ravi Meshram</a:t>
            </a:r>
          </a:p>
          <a:p>
            <a:pPr algn="ctr">
              <a:lnSpc>
                <a:spcPts val="3877"/>
              </a:lnSpc>
              <a:spcBef>
                <a:spcPct val="0"/>
              </a:spcBef>
            </a:pPr>
            <a:endParaRPr lang="en-US" sz="2769">
              <a:solidFill>
                <a:srgbClr val="99939B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88485" y="955631"/>
            <a:ext cx="4911030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Why this topic?</a:t>
            </a:r>
          </a:p>
          <a:p>
            <a:pPr algn="ctr">
              <a:lnSpc>
                <a:spcPts val="8400"/>
              </a:lnSpc>
            </a:pPr>
            <a:endParaRPr lang="en-US" sz="6000">
              <a:solidFill>
                <a:srgbClr val="000000"/>
              </a:solidFill>
              <a:latin typeface="Calibri (MS)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60337" y="3572284"/>
            <a:ext cx="16398963" cy="38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8"/>
              </a:lnSpc>
              <a:spcBef>
                <a:spcPct val="0"/>
              </a:spcBef>
            </a:pPr>
            <a:r>
              <a:rPr lang="en-US" sz="3620">
                <a:solidFill>
                  <a:srgbClr val="000000"/>
                </a:solidFill>
                <a:latin typeface="Calibri (MS)"/>
              </a:rPr>
              <a:t>This project topic was selected to delve into the intricate economic decision-making processes within Boston's restaurant industry, offering practical insights amidst uncertainty and risk. By focusing on real-world economic principles and addressing a literature gap, it aims to guide entrepreneurs through the complexities of establishing successful restaurants and contribute to applied economics research in a vibrant sector of Boston's economy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2021" y="8952632"/>
            <a:ext cx="3443957" cy="101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Deveeka Ravi Meshram</a:t>
            </a:r>
          </a:p>
          <a:p>
            <a:pPr algn="ctr">
              <a:lnSpc>
                <a:spcPts val="3877"/>
              </a:lnSpc>
              <a:spcBef>
                <a:spcPct val="0"/>
              </a:spcBef>
            </a:pPr>
            <a:endParaRPr lang="en-US" sz="2769">
              <a:solidFill>
                <a:srgbClr val="99939B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30540" y="1486366"/>
            <a:ext cx="15828760" cy="8653702"/>
          </a:xfrm>
          <a:custGeom>
            <a:avLst/>
            <a:gdLst/>
            <a:ahLst/>
            <a:cxnLst/>
            <a:rect l="l" t="t" r="r" b="b"/>
            <a:pathLst>
              <a:path w="15828760" h="8653702">
                <a:moveTo>
                  <a:pt x="0" y="0"/>
                </a:moveTo>
                <a:lnTo>
                  <a:pt x="15828760" y="0"/>
                </a:lnTo>
                <a:lnTo>
                  <a:pt x="15828760" y="8653702"/>
                </a:lnTo>
                <a:lnTo>
                  <a:pt x="0" y="8653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27299" y="988288"/>
            <a:ext cx="768102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Alternatives considered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98026" y="8785733"/>
            <a:ext cx="2093788" cy="1501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Raghav Luthra</a:t>
            </a:r>
          </a:p>
          <a:p>
            <a:pPr algn="ctr">
              <a:lnSpc>
                <a:spcPts val="3877"/>
              </a:lnSpc>
              <a:spcBef>
                <a:spcPct val="0"/>
              </a:spcBef>
            </a:pPr>
            <a:endParaRPr lang="en-US" sz="2769">
              <a:solidFill>
                <a:srgbClr val="99939B"/>
              </a:solidFill>
              <a:latin typeface="Calibri (MS)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151942" y="3692295"/>
            <a:ext cx="3598057" cy="3698938"/>
          </a:xfrm>
          <a:custGeom>
            <a:avLst/>
            <a:gdLst/>
            <a:ahLst/>
            <a:cxnLst/>
            <a:rect l="l" t="t" r="r" b="b"/>
            <a:pathLst>
              <a:path w="3598057" h="3698938">
                <a:moveTo>
                  <a:pt x="0" y="0"/>
                </a:moveTo>
                <a:lnTo>
                  <a:pt x="3598057" y="0"/>
                </a:lnTo>
                <a:lnTo>
                  <a:pt x="3598057" y="3698938"/>
                </a:lnTo>
                <a:lnTo>
                  <a:pt x="0" y="3698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103343" y="790575"/>
            <a:ext cx="4081314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Assumptions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1466" y="2962420"/>
            <a:ext cx="12049078" cy="6726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008" lvl="1" indent="-341004">
              <a:lnSpc>
                <a:spcPts val="4422"/>
              </a:lnSpc>
              <a:buFont typeface="Arial"/>
              <a:buChar char="•"/>
            </a:pPr>
            <a:r>
              <a:rPr lang="en-US" sz="3158">
                <a:solidFill>
                  <a:srgbClr val="000000"/>
                </a:solidFill>
                <a:latin typeface="Calibri (MS)"/>
              </a:rPr>
              <a:t>Raw Material Sourcing Costs: Monthly costs of $4000 for retail and $3000 for wholesale sourcing, with a 5% annual increase to accommodate inflation.</a:t>
            </a:r>
          </a:p>
          <a:p>
            <a:pPr marL="682008" lvl="1" indent="-341004">
              <a:lnSpc>
                <a:spcPts val="4422"/>
              </a:lnSpc>
              <a:buFont typeface="Arial"/>
              <a:buChar char="•"/>
            </a:pPr>
            <a:r>
              <a:rPr lang="en-US" sz="3158">
                <a:solidFill>
                  <a:srgbClr val="000000"/>
                </a:solidFill>
                <a:latin typeface="Calibri (MS)"/>
              </a:rPr>
              <a:t>Revenue Growth: Starting Monthly Income of $15000, with a 10% annual increase to reflect potential revenue growth over the ten-year timeline.</a:t>
            </a:r>
          </a:p>
          <a:p>
            <a:pPr marL="682008" lvl="1" indent="-341004">
              <a:lnSpc>
                <a:spcPts val="4422"/>
              </a:lnSpc>
              <a:buFont typeface="Arial"/>
              <a:buChar char="•"/>
            </a:pPr>
            <a:r>
              <a:rPr lang="en-US" sz="3158">
                <a:solidFill>
                  <a:srgbClr val="000000"/>
                </a:solidFill>
                <a:latin typeface="Calibri (MS)"/>
              </a:rPr>
              <a:t>Initial Account Balance: Assumes an initial account balance of $25000 to cover operational expenses and ensure financial stability.</a:t>
            </a:r>
          </a:p>
          <a:p>
            <a:pPr marL="682008" lvl="1" indent="-341004">
              <a:lnSpc>
                <a:spcPts val="4422"/>
              </a:lnSpc>
              <a:buFont typeface="Arial"/>
              <a:buChar char="•"/>
            </a:pPr>
            <a:r>
              <a:rPr lang="en-US" sz="3158">
                <a:solidFill>
                  <a:srgbClr val="000000"/>
                </a:solidFill>
                <a:latin typeface="Calibri (MS)"/>
              </a:rPr>
              <a:t>Equipment Operation and Maintenance (O&amp;M) Costs: Assumed monthly O&amp;M costs for new, used, and rental equipment, with respective values of $500, $750, and $700, each increasing by 10% annually.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03865" y="9575028"/>
            <a:ext cx="2880271" cy="5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Phani Sahithi Intur</a:t>
            </a:r>
            <a:r>
              <a:rPr lang="en-US" sz="2769">
                <a:solidFill>
                  <a:srgbClr val="000000"/>
                </a:solidFill>
                <a:latin typeface="Calibri (MS) Bold"/>
              </a:rPr>
              <a:t>i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24018" y="790575"/>
            <a:ext cx="5950148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Factors considered</a:t>
            </a:r>
          </a:p>
        </p:txBody>
      </p:sp>
      <p:sp>
        <p:nvSpPr>
          <p:cNvPr id="3" name="Freeform 3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45686" y="2702681"/>
            <a:ext cx="11188671" cy="716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Calibri (MS) Bold"/>
              </a:rPr>
              <a:t>Raw Material: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Main sourcing directly impacts food quality and customer satisfaction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Choice between retail and wholesale sourcing to mitigate supply chain risks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Ensures quality ingredients without compromising on cost control</a:t>
            </a:r>
          </a:p>
          <a:p>
            <a:pPr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Calibri (MS) Bold"/>
              </a:rPr>
              <a:t>Property: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Determined based on physical environment factors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Layout and size of space directly impact operational efficiency and revenue generation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Options evaluated include leasing or buying property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Aligns with long-term business goals, financial ability, and growth plans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Critical for customer service and overall dining experience</a:t>
            </a:r>
          </a:p>
          <a:p>
            <a:pPr>
              <a:lnSpc>
                <a:spcPts val="3332"/>
              </a:lnSpc>
              <a:spcBef>
                <a:spcPct val="0"/>
              </a:spcBef>
            </a:pPr>
            <a:r>
              <a:rPr lang="en-US" sz="2380">
                <a:solidFill>
                  <a:srgbClr val="000000"/>
                </a:solidFill>
                <a:latin typeface="Calibri (MS) Bold"/>
              </a:rPr>
              <a:t>Equipment: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Directly affects kitchen productivity and food quality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Influences operational cost and compliance with regulations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Right investment ensures smooth workflow and consistency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Choice between new, used, or rented equipment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Balances expense against durability, performance, and profitability</a:t>
            </a:r>
          </a:p>
          <a:p>
            <a:pPr marL="513986" lvl="1" indent="-256993">
              <a:lnSpc>
                <a:spcPts val="3332"/>
              </a:lnSpc>
              <a:buFont typeface="Arial"/>
              <a:buChar char="•"/>
            </a:pPr>
            <a:r>
              <a:rPr lang="en-US" sz="2380">
                <a:solidFill>
                  <a:srgbClr val="000000"/>
                </a:solidFill>
                <a:latin typeface="Calibri (MS)"/>
              </a:rPr>
              <a:t>Crucial for maintaining operational efficiency and ensuring customer satisfaction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675304" y="2972875"/>
            <a:ext cx="1844222" cy="1810691"/>
          </a:xfrm>
          <a:custGeom>
            <a:avLst/>
            <a:gdLst/>
            <a:ahLst/>
            <a:cxnLst/>
            <a:rect l="l" t="t" r="r" b="b"/>
            <a:pathLst>
              <a:path w="1844222" h="1810691">
                <a:moveTo>
                  <a:pt x="0" y="0"/>
                </a:moveTo>
                <a:lnTo>
                  <a:pt x="1844222" y="0"/>
                </a:lnTo>
                <a:lnTo>
                  <a:pt x="1844222" y="1810692"/>
                </a:lnTo>
                <a:lnTo>
                  <a:pt x="0" y="18106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75304" y="5417348"/>
            <a:ext cx="1888775" cy="2085996"/>
          </a:xfrm>
          <a:custGeom>
            <a:avLst/>
            <a:gdLst/>
            <a:ahLst/>
            <a:cxnLst/>
            <a:rect l="l" t="t" r="r" b="b"/>
            <a:pathLst>
              <a:path w="1888775" h="2085996">
                <a:moveTo>
                  <a:pt x="0" y="0"/>
                </a:moveTo>
                <a:lnTo>
                  <a:pt x="1888774" y="0"/>
                </a:lnTo>
                <a:lnTo>
                  <a:pt x="1888774" y="2085996"/>
                </a:lnTo>
                <a:lnTo>
                  <a:pt x="0" y="20859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675304" y="8137125"/>
            <a:ext cx="2104947" cy="1569142"/>
          </a:xfrm>
          <a:custGeom>
            <a:avLst/>
            <a:gdLst/>
            <a:ahLst/>
            <a:cxnLst/>
            <a:rect l="l" t="t" r="r" b="b"/>
            <a:pathLst>
              <a:path w="2104947" h="1569142">
                <a:moveTo>
                  <a:pt x="0" y="0"/>
                </a:moveTo>
                <a:lnTo>
                  <a:pt x="2104946" y="0"/>
                </a:lnTo>
                <a:lnTo>
                  <a:pt x="2104946" y="1569142"/>
                </a:lnTo>
                <a:lnTo>
                  <a:pt x="0" y="15691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4771936" y="4763"/>
            <a:ext cx="2899990" cy="270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Deep Bhattacharjee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11466" y="2860395"/>
            <a:ext cx="12081642" cy="688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Calibri (MS) Bold"/>
              </a:rPr>
              <a:t>Property: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Buying property yields greater future worth compared to renting.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Ownership of property provides control over the space and potential capital gains.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Leasing property lacks ownership benefits and equity accumulation over time.</a:t>
            </a:r>
          </a:p>
          <a:p>
            <a:pPr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Calibri (MS)"/>
            </a:endParaRPr>
          </a:p>
          <a:p>
            <a:pPr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Calibri (MS) Bold"/>
              </a:rPr>
              <a:t>Raw Material: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Purchasing raw materials wholesale offers bulk discounts and lower cost per unit.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Savings are achieved through wholesale purchases, compared to higher retail prices.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Retail purchases result in higher per-unit costs and pricing variability.</a:t>
            </a:r>
          </a:p>
          <a:p>
            <a:pPr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Calibri (MS)"/>
            </a:endParaRPr>
          </a:p>
          <a:p>
            <a:pPr>
              <a:lnSpc>
                <a:spcPts val="3398"/>
              </a:lnSpc>
            </a:pPr>
            <a:r>
              <a:rPr lang="en-US" sz="2427">
                <a:solidFill>
                  <a:srgbClr val="000000"/>
                </a:solidFill>
                <a:latin typeface="Calibri (MS) Bold"/>
              </a:rPr>
              <a:t>Equipment: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Buying new equipment and selling it after 10 years yields higher future worth.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Ownership of new equipment provides flexibility and operational control.</a:t>
            </a:r>
          </a:p>
          <a:p>
            <a:pPr marL="524054" lvl="1" indent="-262027">
              <a:lnSpc>
                <a:spcPts val="3398"/>
              </a:lnSpc>
              <a:buFont typeface="Arial"/>
              <a:buChar char="•"/>
            </a:pPr>
            <a:r>
              <a:rPr lang="en-US" sz="2427">
                <a:solidFill>
                  <a:srgbClr val="000000"/>
                </a:solidFill>
                <a:latin typeface="Calibri (MS)"/>
              </a:rPr>
              <a:t>Used equipment entails higher maintenance costs and shorter lifespans, while renting lacks ownership benefits.</a:t>
            </a:r>
          </a:p>
          <a:p>
            <a:pPr algn="ctr">
              <a:lnSpc>
                <a:spcPts val="3398"/>
              </a:lnSpc>
            </a:pPr>
            <a:endParaRPr lang="en-US" sz="2427">
              <a:solidFill>
                <a:srgbClr val="000000"/>
              </a:solidFill>
              <a:latin typeface="Calibri (MS)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3484051" y="2807456"/>
            <a:ext cx="4236295" cy="3920498"/>
          </a:xfrm>
          <a:custGeom>
            <a:avLst/>
            <a:gdLst/>
            <a:ahLst/>
            <a:cxnLst/>
            <a:rect l="l" t="t" r="r" b="b"/>
            <a:pathLst>
              <a:path w="4236295" h="3920498">
                <a:moveTo>
                  <a:pt x="0" y="0"/>
                </a:moveTo>
                <a:lnTo>
                  <a:pt x="4236295" y="0"/>
                </a:lnTo>
                <a:lnTo>
                  <a:pt x="4236295" y="3920498"/>
                </a:lnTo>
                <a:lnTo>
                  <a:pt x="0" y="392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507484" y="7049816"/>
            <a:ext cx="2189429" cy="1799313"/>
          </a:xfrm>
          <a:custGeom>
            <a:avLst/>
            <a:gdLst/>
            <a:ahLst/>
            <a:cxnLst/>
            <a:rect l="l" t="t" r="r" b="b"/>
            <a:pathLst>
              <a:path w="2189429" h="1799313">
                <a:moveTo>
                  <a:pt x="0" y="0"/>
                </a:moveTo>
                <a:lnTo>
                  <a:pt x="2189429" y="0"/>
                </a:lnTo>
                <a:lnTo>
                  <a:pt x="2189429" y="1799312"/>
                </a:lnTo>
                <a:lnTo>
                  <a:pt x="0" y="179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11499" y="790575"/>
            <a:ext cx="425908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libri (MS) Bold"/>
              </a:rPr>
              <a:t>Data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5702" y="9420458"/>
            <a:ext cx="3956596" cy="5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Mufaddal Saifuddin Husain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311499" y="790575"/>
            <a:ext cx="425908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>
                <a:solidFill>
                  <a:srgbClr val="000000"/>
                </a:solidFill>
                <a:latin typeface="Calibri (MS) Bold"/>
              </a:rPr>
              <a:t>Data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65702" y="9420458"/>
            <a:ext cx="3956596" cy="529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7"/>
              </a:lnSpc>
              <a:spcBef>
                <a:spcPct val="0"/>
              </a:spcBef>
            </a:pPr>
            <a:r>
              <a:rPr lang="en-US" sz="2769">
                <a:solidFill>
                  <a:srgbClr val="99939B"/>
                </a:solidFill>
                <a:latin typeface="Calibri (MS) Bold"/>
              </a:rPr>
              <a:t>Mufaddal Saifuddin Husain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E96A2-BAD0-7B1D-9C91-B38DB6D6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3317"/>
            <a:ext cx="17983200" cy="30926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6446955" y="3537"/>
            <a:ext cx="2814980" cy="2649013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05794" y="9050499"/>
            <a:ext cx="968052" cy="96805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5154" y="8581662"/>
            <a:ext cx="3392947" cy="1705336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86287-A9F6-E1C1-F77E-F2D66E2F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" y="3182649"/>
            <a:ext cx="18267148" cy="4475451"/>
          </a:xfrm>
          <a:prstGeom prst="rect">
            <a:avLst/>
          </a:prstGeom>
          <a:ln>
            <a:noFill/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0285F371-118F-7F89-1A3F-46EEBF0F0D34}"/>
              </a:ext>
            </a:extLst>
          </p:cNvPr>
          <p:cNvSpPr/>
          <p:nvPr/>
        </p:nvSpPr>
        <p:spPr>
          <a:xfrm>
            <a:off x="685126" y="559770"/>
            <a:ext cx="2052681" cy="2247686"/>
          </a:xfrm>
          <a:custGeom>
            <a:avLst/>
            <a:gdLst/>
            <a:ahLst/>
            <a:cxnLst/>
            <a:rect l="l" t="t" r="r" b="b"/>
            <a:pathLst>
              <a:path w="2052681" h="2247686">
                <a:moveTo>
                  <a:pt x="0" y="0"/>
                </a:moveTo>
                <a:lnTo>
                  <a:pt x="2052681" y="0"/>
                </a:lnTo>
                <a:lnTo>
                  <a:pt x="2052681" y="2247686"/>
                </a:lnTo>
                <a:lnTo>
                  <a:pt x="0" y="2247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A7F09-C375-562A-FB1D-AAA701260B49}"/>
              </a:ext>
            </a:extLst>
          </p:cNvPr>
          <p:cNvSpPr txBox="1"/>
          <p:nvPr/>
        </p:nvSpPr>
        <p:spPr>
          <a:xfrm>
            <a:off x="3952888" y="1036003"/>
            <a:ext cx="10403076" cy="1103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(MS) Bold"/>
                <a:ea typeface="+mn-ea"/>
                <a:cs typeface="+mn-cs"/>
              </a:rPr>
              <a:t>Data Analysis – Raw Materials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604C4D-018C-AC32-0F2A-636907E108BD}"/>
              </a:ext>
            </a:extLst>
          </p:cNvPr>
          <p:cNvSpPr txBox="1"/>
          <p:nvPr/>
        </p:nvSpPr>
        <p:spPr>
          <a:xfrm>
            <a:off x="4589820" y="8047798"/>
            <a:ext cx="89468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Procuring raw materials </a:t>
            </a:r>
            <a:r>
              <a:rPr lang="en-US" sz="3200" b="1" dirty="0">
                <a:solidFill>
                  <a:srgbClr val="FF0000"/>
                </a:solidFill>
              </a:rPr>
              <a:t>Wholesale</a:t>
            </a:r>
            <a:r>
              <a:rPr lang="en-US" sz="3200" dirty="0"/>
              <a:t>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157422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638</Words>
  <Application>Microsoft Macintosh PowerPoint</Application>
  <PresentationFormat>Custom</PresentationFormat>
  <Paragraphs>73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Calibri (MS)</vt:lpstr>
      <vt:lpstr>Arial</vt:lpstr>
      <vt:lpstr>Calibri (MS) Bold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cp:lastModifiedBy>Tushar Pralhad Pathak</cp:lastModifiedBy>
  <cp:revision>2</cp:revision>
  <dcterms:created xsi:type="dcterms:W3CDTF">2006-08-16T00:00:00Z</dcterms:created>
  <dcterms:modified xsi:type="dcterms:W3CDTF">2024-04-11T02:18:11Z</dcterms:modified>
  <dc:identifier>DAGBgwa5bsI</dc:identifier>
</cp:coreProperties>
</file>